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46" r:id="rId2"/>
    <p:sldId id="347" r:id="rId3"/>
    <p:sldId id="694" r:id="rId4"/>
    <p:sldId id="349" r:id="rId5"/>
    <p:sldId id="672" r:id="rId6"/>
    <p:sldId id="671" r:id="rId7"/>
    <p:sldId id="351" r:id="rId8"/>
    <p:sldId id="353" r:id="rId9"/>
    <p:sldId id="698" r:id="rId10"/>
    <p:sldId id="715" r:id="rId11"/>
    <p:sldId id="744" r:id="rId12"/>
    <p:sldId id="745" r:id="rId13"/>
    <p:sldId id="701" r:id="rId14"/>
    <p:sldId id="759" r:id="rId15"/>
    <p:sldId id="699" r:id="rId16"/>
    <p:sldId id="70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61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svg>
</file>

<file path=ppt/media/image11.png>
</file>

<file path=ppt/media/image12.png>
</file>

<file path=ppt/media/image13.png>
</file>

<file path=ppt/media/image14.gif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5B662-6E9B-4274-A766-870185F5CF7A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10AFD-FDEE-4CEC-907A-CE628A9697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107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A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Darum nehmen wir ein anatomisches Bild, und generieren mittels spezieller Software ein Modell der </a:t>
            </a:r>
            <a:r>
              <a:rPr lang="de-A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Hirnoberflaeche</a:t>
            </a:r>
            <a:r>
              <a:rPr lang="de-A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Hier sieht man es in Gelb. Innen ist die Grenze zwischen der grauen und der wissen Substanz, </a:t>
            </a:r>
            <a:r>
              <a:rPr lang="de-A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aussen</a:t>
            </a:r>
            <a:r>
              <a:rPr lang="de-A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ist die Grenze zwischen der grauen Substanz und der </a:t>
            </a:r>
            <a:r>
              <a:rPr lang="de-AT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Hirnflussigkeit</a:t>
            </a:r>
            <a:r>
              <a:rPr lang="de-AT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1A2ED-52FE-4042-815C-5830AB6800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207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see the ocular dominance columns better we use the model of the cortical surface, computationally inflate it and then overlay the functional activations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1A2ED-52FE-4042-815C-5830AB68001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54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54191-F7A4-4B6B-8654-82D222A0E2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17E16-6853-4169-9D8E-A5D9D4826D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FA2B0-4428-4229-9351-B95A1E606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9FC7E-FBEE-4EDF-A356-50592A7FF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D09D3-9CA5-4FEF-A1C8-67A797EE5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533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DF09C-A5A1-492E-B436-254066A88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7F0B2-984F-4879-B0D4-2AF6A1954E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A2944-272A-465E-AA61-D1D9B65E5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5D2CE-233F-46D9-BEC8-2EAEAC0E8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77841-3E24-45B6-A334-9C0995468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118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E0C8D0-AC56-48C9-9E69-D0DBAF9700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66A5CD-0DB2-44C1-B98E-FFF38C45C3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99AF9-3DF7-4BBE-9194-5202FE9F9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02E206-703D-402C-BE83-E2918E351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5932B-0310-4540-A826-4AA7A8196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19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44E98-455E-4490-B953-A8B48E5AC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029E5-E487-482D-9EB3-E353E0AC3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6F8C9-F430-43A3-8ECD-A895BC41A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02814-233C-4647-BDAE-A642ED57A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EDCE4-B489-4B8C-9181-044011802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180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2CE28-3D77-480F-B195-BD0883EDA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976BE-6034-4C9A-ACEA-B7663EBB7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0CED02-68D1-4519-8415-52C44F0CA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887AB-F46B-4426-B648-6E03FD9B3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8D583-FEC9-48E4-9A32-FD47150B4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42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E9227-E9CB-4E70-B39B-4E17E1AA9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8B624-96F4-433E-A45B-F16145D79E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B5CD6-4460-4C57-BA16-55703C55B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FECF3-49C8-49B0-9370-859493F9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AA20B1-6D2F-47D7-9FBC-EB31FCE30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1A4D1C-C5D4-4B74-8615-62F3DD274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37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60FC6-C869-4FC5-B89F-6DC61C26E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1F953-BA72-413F-BAA3-B5C66F5D3C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B2ACA-A060-41B2-BC0C-B36F84A199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0A9680-43C5-4625-8588-BB2EC19B92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A69DE6-DCAE-4AF2-BB33-691E6889DF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DB3DF5-95A3-4F5F-B613-6F2A7F8CD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00FF1E-F3B6-4F4C-9C61-530C58A13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2B41FC-F4E1-4993-8454-55564C6DE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512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CA084-81C4-45A8-A64D-B52C3C00A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DED1D-49FC-4134-AC58-B8FEEF617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270C86-4B78-4735-B6C1-329614816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403A97-1B52-4974-AE26-A74A7310D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456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848707-CB6A-44D8-AB32-78B0241B0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3DA7E4-AF67-4F6E-8AF9-EFE92D8D1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63ABD5-2D04-4418-9C8C-88E6C82F0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28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7838D-CFB8-4ECE-B1B5-80D63F06A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7BE1E-5FE0-4E40-9E80-F3A0FBDAB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D2870C-DEE4-4E33-8EDC-5899C8BC2A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40CFA3-6C67-4A45-8A01-A6328758C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55F7F9-8E96-4710-92F9-589B98F03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13F440-A747-444D-8F20-E54E846B3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372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9B0D7-F8C1-4C11-93BE-11BFE56EC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37AA8C-98AA-47F2-8C42-1F081BC098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23A71-0688-440D-90CF-459EC4D13B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C8FA45-D3BB-4269-B239-B078DB041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CE934-3EED-4723-8AAB-FFB4D7FEA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903A0-C167-4407-A87F-7D8E9D12F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26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C502F1-C44A-459E-A0BE-119180B2E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51A20-89AB-4303-B40E-B0C8393991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2D231-18DE-434B-A4BA-7958B8BB6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D22D3-C2DF-40A7-AAD8-E50209319B4E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3AF22C-579B-4B44-BBA9-4C11C0EF5C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C5B9E-5291-4765-B694-27E05FD376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3A650-5AB1-42C5-A900-596FF4B061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481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523/JNEUROSCI.2180-11.2011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gnetic_resonance_imagin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agnetic_resonance_imaging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E9D062E-E6EC-7C43-AD2C-0230521BE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T1-weighted MRI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37946E-9F6B-42E6-861E-E4AB199DDE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6293A-5979-2443-A59E-C4E4FB28F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1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314485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A3BA3-F4C5-42B3-9943-127CA70B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FreeSurfer</a:t>
            </a:r>
            <a:r>
              <a:rPr lang="en-US" dirty="0"/>
              <a:t> recon-all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D200596-7B88-40D3-9A70-A3A2519167A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61209"/>
            <a:ext cx="5181600" cy="4280170"/>
          </a:xfr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8D5855C-27F7-434A-BCDD-B120C16C48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1873836"/>
            <a:ext cx="5181600" cy="425491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94EED-41B9-4F3E-A712-A65AF59B7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10</a:t>
            </a:fld>
            <a:endParaRPr lang="de-AT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621A6BE7-454D-4F49-A381-AEBBAB9560FE}"/>
              </a:ext>
            </a:extLst>
          </p:cNvPr>
          <p:cNvSpPr/>
          <p:nvPr/>
        </p:nvSpPr>
        <p:spPr>
          <a:xfrm>
            <a:off x="5109882" y="2599764"/>
            <a:ext cx="1972235" cy="22591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Magic </a:t>
            </a:r>
          </a:p>
          <a:p>
            <a:pPr algn="ctr"/>
            <a:r>
              <a:rPr lang="en-US" dirty="0"/>
              <a:t>(4-6 hours)</a:t>
            </a:r>
          </a:p>
        </p:txBody>
      </p:sp>
      <p:pic>
        <p:nvPicPr>
          <p:cNvPr id="15" name="Graphic 14" descr="Unicorn with solid fill">
            <a:extLst>
              <a:ext uri="{FF2B5EF4-FFF2-40B4-BE49-F238E27FC236}">
                <a16:creationId xmlns:a16="http://schemas.microsoft.com/office/drawing/2014/main" id="{833F21AC-508E-43ED-8001-FC473ACF80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91275" y="3562350"/>
            <a:ext cx="533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58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443459" y="0"/>
            <a:ext cx="9305083" cy="6858000"/>
          </a:xfrm>
          <a:prstGeom prst="rect">
            <a:avLst/>
          </a:prstGeom>
        </p:spPr>
      </p:pic>
      <p:pic>
        <p:nvPicPr>
          <p:cNvPr id="3" name="Content Placeholder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7416800" y="3429000"/>
            <a:ext cx="4775200" cy="3424760"/>
          </a:xfrm>
          <a:prstGeom prst="rect">
            <a:avLst/>
          </a:prstGeom>
        </p:spPr>
      </p:pic>
      <p:pic>
        <p:nvPicPr>
          <p:cNvPr id="4" name="Content Placeholder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0" y="2216538"/>
            <a:ext cx="5384800" cy="4641463"/>
          </a:xfrm>
          <a:prstGeom prst="rect">
            <a:avLst/>
          </a:prstGeom>
        </p:spPr>
      </p:pic>
      <p:sp>
        <p:nvSpPr>
          <p:cNvPr id="5" name="Isosceles Triangle 4"/>
          <p:cNvSpPr/>
          <p:nvPr/>
        </p:nvSpPr>
        <p:spPr>
          <a:xfrm rot="5400000" flipH="1">
            <a:off x="5671058" y="1945396"/>
            <a:ext cx="4641463" cy="5213981"/>
          </a:xfrm>
          <a:prstGeom prst="triangle">
            <a:avLst>
              <a:gd name="adj" fmla="val 19605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029BB21-9458-454D-BE09-C8B50447ADEF}"/>
              </a:ext>
            </a:extLst>
          </p:cNvPr>
          <p:cNvCxnSpPr/>
          <p:nvPr/>
        </p:nvCxnSpPr>
        <p:spPr>
          <a:xfrm flipH="1">
            <a:off x="2567031" y="4060272"/>
            <a:ext cx="461395" cy="469783"/>
          </a:xfrm>
          <a:prstGeom prst="straightConnector1">
            <a:avLst/>
          </a:prstGeom>
          <a:ln w="762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EA719C3-DF00-440F-B5D2-CF17BF9052B0}"/>
              </a:ext>
            </a:extLst>
          </p:cNvPr>
          <p:cNvSpPr txBox="1"/>
          <p:nvPr/>
        </p:nvSpPr>
        <p:spPr>
          <a:xfrm>
            <a:off x="1686187" y="3471863"/>
            <a:ext cx="1120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thickness</a:t>
            </a:r>
          </a:p>
        </p:txBody>
      </p:sp>
    </p:spTree>
    <p:extLst>
      <p:ext uri="{BB962C8B-B14F-4D97-AF65-F5344CB8AC3E}">
        <p14:creationId xmlns:p14="http://schemas.microsoft.com/office/powerpoint/2010/main" val="172055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8906"/>
            <a:ext cx="12192000" cy="634018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60" r="26041"/>
          <a:stretch/>
        </p:blipFill>
        <p:spPr>
          <a:xfrm flipH="1">
            <a:off x="1" y="1552666"/>
            <a:ext cx="2998959" cy="375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719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7786D-5A3D-42DC-BBB3-9B6DB726F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1: morphometry with </a:t>
            </a:r>
            <a:r>
              <a:rPr lang="en-US" dirty="0" err="1"/>
              <a:t>FreeSurfer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CABFBC-51F7-4946-AEA8-67B95FAE88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76272D-1EDF-40E7-8C7F-415BEDF34B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T1w 1mm</a:t>
            </a:r>
            <a:r>
              <a:rPr lang="en-US" baseline="30000" dirty="0"/>
              <a:t>3</a:t>
            </a:r>
            <a:r>
              <a:rPr lang="en-US" dirty="0"/>
              <a:t> MRI scan</a:t>
            </a:r>
          </a:p>
          <a:p>
            <a:r>
              <a:rPr lang="en-US" dirty="0"/>
              <a:t>Preprocessing done by </a:t>
            </a:r>
            <a:r>
              <a:rPr lang="en-US" dirty="0" err="1"/>
              <a:t>FreeSurfer</a:t>
            </a:r>
            <a:r>
              <a:rPr lang="en-US" dirty="0"/>
              <a:t> internally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CC1091-4993-40FE-9A73-B44659DA7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To do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C3D561F-1E04-43F8-81FF-CCBC4B243A0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Estimate cortical thickness and volume of subcortical structures (including thalamic nuclei segmentation), plus other parameters </a:t>
            </a:r>
            <a:r>
              <a:rPr lang="en-US" dirty="0" err="1"/>
              <a:t>FreeSurfer</a:t>
            </a:r>
            <a:r>
              <a:rPr lang="en-US" dirty="0"/>
              <a:t> gives out</a:t>
            </a:r>
          </a:p>
          <a:p>
            <a:r>
              <a:rPr lang="en-US" dirty="0"/>
              <a:t>Group analysis (depending on research question)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CCD5E-FE09-4446-93F9-E764461E3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13</a:t>
            </a:fld>
            <a:endParaRPr lang="de-AT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F6500A-ED48-421F-8BCF-AF102D83A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480" y="3948113"/>
            <a:ext cx="1886213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318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A5842F55-DBB0-4FE7-8B56-5C91E6F9C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Myelin mapping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B973E65-4D40-4E5A-A571-52EB6193C6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DEE41-6315-4517-A0CB-794821D29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14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565662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753A4-4193-B141-B920-220667FBF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Intracortical myelin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1ED0F6-752B-1A49-8D3E-24E5019AF4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T" dirty="0"/>
              <a:t>Glasser et al., 2011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7C99063-C7D1-F149-B9E3-1BB99EC914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T" dirty="0"/>
              <a:t>Why should we care?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B64F9E85-054A-FF4F-B317-1C2B9D9C2B7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172200" y="2954903"/>
            <a:ext cx="5183188" cy="278493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B6D9EB-863D-B243-93F4-998BDF483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15</a:t>
            </a:fld>
            <a:endParaRPr lang="de-A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A4B05B-385C-2240-8A25-74E3A5E6D8CD}"/>
              </a:ext>
            </a:extLst>
          </p:cNvPr>
          <p:cNvSpPr txBox="1"/>
          <p:nvPr/>
        </p:nvSpPr>
        <p:spPr>
          <a:xfrm>
            <a:off x="693821" y="6215746"/>
            <a:ext cx="4966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https://doi.org/10.1523/JNEUROSCI.2180-11.2011</a:t>
            </a:r>
            <a:r>
              <a:rPr lang="en-GB" dirty="0"/>
              <a:t> </a:t>
            </a:r>
            <a:endParaRPr lang="en-AT" dirty="0"/>
          </a:p>
        </p:txBody>
      </p:sp>
      <p:pic>
        <p:nvPicPr>
          <p:cNvPr id="14" name="Content Placeholder 7">
            <a:extLst>
              <a:ext uri="{FF2B5EF4-FFF2-40B4-BE49-F238E27FC236}">
                <a16:creationId xmlns:a16="http://schemas.microsoft.com/office/drawing/2014/main" id="{ADD17B35-36CB-7C4A-80E7-F680A6756A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744578" y="2505075"/>
            <a:ext cx="2658979" cy="346031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9CF64CD-1403-5D41-80E9-02E27B80ECC8}"/>
              </a:ext>
            </a:extLst>
          </p:cNvPr>
          <p:cNvSpPr txBox="1"/>
          <p:nvPr/>
        </p:nvSpPr>
        <p:spPr>
          <a:xfrm>
            <a:off x="7313995" y="2585571"/>
            <a:ext cx="2593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dirty="0"/>
              <a:t>Relationship with e.g. age</a:t>
            </a:r>
          </a:p>
        </p:txBody>
      </p:sp>
    </p:spTree>
    <p:extLst>
      <p:ext uri="{BB962C8B-B14F-4D97-AF65-F5344CB8AC3E}">
        <p14:creationId xmlns:p14="http://schemas.microsoft.com/office/powerpoint/2010/main" val="3286661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5B261-A361-4A7C-AE86-582671564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2: Myelin quantification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C7C05-FE52-2641-BF94-829C2C57A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T" dirty="0"/>
              <a:t>Have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CD3F4-3B96-4165-90E3-850E320EB93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/>
              <a:t>FreeSurfer</a:t>
            </a:r>
            <a:r>
              <a:rPr lang="en-US" dirty="0"/>
              <a:t> recon-all output (including cortical surface reconstruction)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A7E2EB-F65E-5E4A-AE4B-056300E90A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To do</a:t>
            </a:r>
            <a:endParaRPr lang="en-AT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A0E4910-9B63-CF43-870B-1BE4C1EE738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Preprocessing: </a:t>
            </a:r>
          </a:p>
          <a:p>
            <a:pPr lvl="1"/>
            <a:r>
              <a:rPr lang="en-US" dirty="0"/>
              <a:t>registration of</a:t>
            </a:r>
            <a:r>
              <a:rPr lang="en-AT" dirty="0"/>
              <a:t> T2w-MRI </a:t>
            </a:r>
            <a:r>
              <a:rPr lang="en-US" dirty="0"/>
              <a:t>to </a:t>
            </a:r>
            <a:r>
              <a:rPr lang="en-US" dirty="0" err="1"/>
              <a:t>FreeSurfer</a:t>
            </a:r>
            <a:r>
              <a:rPr lang="en-US" dirty="0"/>
              <a:t> space</a:t>
            </a:r>
            <a:endParaRPr lang="en-AT" dirty="0"/>
          </a:p>
          <a:p>
            <a:pPr lvl="1"/>
            <a:r>
              <a:rPr lang="en-AT" dirty="0"/>
              <a:t>Divide T1w by T2w to get myelin weighting</a:t>
            </a:r>
            <a:endParaRPr lang="en-US" dirty="0"/>
          </a:p>
          <a:p>
            <a:pPr lvl="1"/>
            <a:r>
              <a:rPr lang="en-US" dirty="0"/>
              <a:t>Project myelin maps onto the template cortical surface (</a:t>
            </a:r>
            <a:r>
              <a:rPr lang="en-US" dirty="0" err="1"/>
              <a:t>fsaverage</a:t>
            </a:r>
            <a:r>
              <a:rPr lang="en-US" dirty="0"/>
              <a:t>) for whole-brain analysis</a:t>
            </a:r>
            <a:endParaRPr lang="en-AT" dirty="0"/>
          </a:p>
          <a:p>
            <a:r>
              <a:rPr lang="en-AT" dirty="0"/>
              <a:t>Group-level analysis</a:t>
            </a:r>
            <a:r>
              <a:rPr lang="en-US" dirty="0"/>
              <a:t> (depending on research question)</a:t>
            </a:r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3F683-6F5E-4611-A11E-EAFAD29AD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16</a:t>
            </a:fld>
            <a:endParaRPr lang="de-AT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1AEDE5-76FF-6349-898B-88802DA74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329" y="3655261"/>
            <a:ext cx="25781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050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B9496-EA6F-5847-BCEB-FC31111C8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T1-weighted contrast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ECC7503-1122-424F-BED4-15CE5588B0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02000" y="2769394"/>
            <a:ext cx="5588000" cy="24638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EBDA8C-D852-DB46-88AF-40C2E8731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2</a:t>
            </a:fld>
            <a:endParaRPr lang="de-A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2F1C5F-7E6F-F544-BB89-72199709242B}"/>
              </a:ext>
            </a:extLst>
          </p:cNvPr>
          <p:cNvSpPr txBox="1"/>
          <p:nvPr/>
        </p:nvSpPr>
        <p:spPr>
          <a:xfrm>
            <a:off x="3164114" y="524077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T" dirty="0"/>
              <a:t>https://en.wikipedia.org/wiki/Magnetic_resonance_imaging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B4C1C39-6707-0B45-ABA0-603D7A0EC15A}"/>
              </a:ext>
            </a:extLst>
          </p:cNvPr>
          <p:cNvSpPr/>
          <p:nvPr/>
        </p:nvSpPr>
        <p:spPr>
          <a:xfrm>
            <a:off x="2569029" y="4876800"/>
            <a:ext cx="6691085" cy="899886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AA4F66-DF5E-49A7-998B-71B45CFE0D9F}"/>
              </a:ext>
            </a:extLst>
          </p:cNvPr>
          <p:cNvSpPr txBox="1"/>
          <p:nvPr/>
        </p:nvSpPr>
        <p:spPr>
          <a:xfrm>
            <a:off x="3281082" y="2761129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1236EF-318C-43AA-B927-FB5841C61A2A}"/>
              </a:ext>
            </a:extLst>
          </p:cNvPr>
          <p:cNvSpPr txBox="1"/>
          <p:nvPr/>
        </p:nvSpPr>
        <p:spPr>
          <a:xfrm>
            <a:off x="5136776" y="2743200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F0945E-0EDC-4F07-96A8-E992C9550D34}"/>
              </a:ext>
            </a:extLst>
          </p:cNvPr>
          <p:cNvSpPr txBox="1"/>
          <p:nvPr/>
        </p:nvSpPr>
        <p:spPr>
          <a:xfrm>
            <a:off x="7028330" y="2752164"/>
            <a:ext cx="34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070188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B9496-EA6F-5847-BCEB-FC31111C8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T1-weighted contrast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ECC7503-1122-424F-BED4-15CE5588B0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02000" y="2769394"/>
            <a:ext cx="5588000" cy="24638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EBDA8C-D852-DB46-88AF-40C2E8731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3</a:t>
            </a:fld>
            <a:endParaRPr lang="de-AT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2F1C5F-7E6F-F544-BB89-72199709242B}"/>
              </a:ext>
            </a:extLst>
          </p:cNvPr>
          <p:cNvSpPr txBox="1"/>
          <p:nvPr/>
        </p:nvSpPr>
        <p:spPr>
          <a:xfrm>
            <a:off x="3164114" y="524077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Source </a:t>
            </a:r>
            <a:r>
              <a:rPr lang="en-AT" dirty="0">
                <a:hlinkClick r:id="rId3"/>
              </a:rPr>
              <a:t>https://en.wikipedia.org/wiki/Magnetic_resonance_imaging</a:t>
            </a:r>
            <a:r>
              <a:rPr lang="en-US" dirty="0"/>
              <a:t> </a:t>
            </a:r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2327967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8EBB9-753F-1B45-9972-61DC37A1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T1-weighted scans in cognitive and clinical neuroscience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68868F-C24C-5444-B440-DF72F6181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4</a:t>
            </a:fld>
            <a:endParaRPr lang="de-AT" dirty="0"/>
          </a:p>
        </p:txBody>
      </p:sp>
      <p:pic>
        <p:nvPicPr>
          <p:cNvPr id="5" name="Content Placeholder 22">
            <a:extLst>
              <a:ext uri="{FF2B5EF4-FFF2-40B4-BE49-F238E27FC236}">
                <a16:creationId xmlns:a16="http://schemas.microsoft.com/office/drawing/2014/main" id="{8DBD69AD-E13D-6D44-9743-CCE6C4A43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-8874" r="-8874"/>
          <a:stretch>
            <a:fillRect/>
          </a:stretch>
        </p:blipFill>
        <p:spPr>
          <a:xfrm>
            <a:off x="4155449" y="1825625"/>
            <a:ext cx="388110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22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8EBB9-753F-1B45-9972-61DC37A1A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What are they good for?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68868F-C24C-5444-B440-DF72F6181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5</a:t>
            </a:fld>
            <a:endParaRPr lang="de-AT" dirty="0"/>
          </a:p>
        </p:txBody>
      </p:sp>
      <p:pic>
        <p:nvPicPr>
          <p:cNvPr id="5" name="Content Placeholder 22">
            <a:extLst>
              <a:ext uri="{FF2B5EF4-FFF2-40B4-BE49-F238E27FC236}">
                <a16:creationId xmlns:a16="http://schemas.microsoft.com/office/drawing/2014/main" id="{8DBD69AD-E13D-6D44-9743-CCE6C4A431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-8874" r="-8874"/>
          <a:stretch>
            <a:fillRect/>
          </a:stretch>
        </p:blipFill>
        <p:spPr>
          <a:xfrm>
            <a:off x="4155449" y="1825625"/>
            <a:ext cx="388110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692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BE0B9-7B59-A54B-8FCD-B4ECD412F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T1-weighted scans in cognitive and clinical neuroscience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B12F0-6E7A-D041-8869-36D432688E4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T" dirty="0"/>
              <a:t>Aging and neurodegeneration</a:t>
            </a:r>
          </a:p>
          <a:p>
            <a:r>
              <a:rPr lang="en-AT" dirty="0"/>
              <a:t>Desease</a:t>
            </a:r>
          </a:p>
          <a:p>
            <a:r>
              <a:rPr lang="en-AT" dirty="0"/>
              <a:t>Plasticity</a:t>
            </a:r>
          </a:p>
          <a:p>
            <a:endParaRPr lang="en-AT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1A89BAD-561D-40CC-BD73-89801A9AD7D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E30137-B44E-F343-A1DF-ACBBB1141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6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207185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E436CD-1956-5640-ACD2-A4B712205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7</a:t>
            </a:fld>
            <a:endParaRPr lang="de-A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948B18-5CF9-2D45-82EF-816AE582E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055" y="0"/>
            <a:ext cx="8978900" cy="2565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C0F8C7-53FA-DA4F-96C4-979D1142A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5250" y="2408986"/>
            <a:ext cx="69215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364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49BA1-061E-1A40-B5E4-AC8ABDC2B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8</a:t>
            </a:fld>
            <a:endParaRPr lang="de-A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4CDC18-9259-7A4F-9E68-FE37727C0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193" y="0"/>
            <a:ext cx="8107613" cy="20160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DA3DE9-9505-FF46-B88B-FC9941170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5019" y="2016087"/>
            <a:ext cx="5881962" cy="484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413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97D4A-8D98-924D-9AB9-A93AF3FE9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Typical structural T1w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F16C6-EF9A-164D-98B8-D48F39DF4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T" dirty="0"/>
              <a:t>Gray matter density (VBM)</a:t>
            </a:r>
            <a:endParaRPr lang="en-GB" dirty="0"/>
          </a:p>
          <a:p>
            <a:r>
              <a:rPr lang="en-GB" dirty="0"/>
              <a:t>Cortical t</a:t>
            </a:r>
            <a:r>
              <a:rPr lang="en-AT" dirty="0"/>
              <a:t>hickness</a:t>
            </a:r>
          </a:p>
          <a:p>
            <a:r>
              <a:rPr lang="en-AT" dirty="0"/>
              <a:t>Volume</a:t>
            </a:r>
          </a:p>
          <a:p>
            <a:r>
              <a:rPr lang="en-AT" dirty="0"/>
              <a:t>Surface area</a:t>
            </a:r>
          </a:p>
          <a:p>
            <a:r>
              <a:rPr lang="en-AT" dirty="0"/>
              <a:t>Gyrification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5BD14A-717A-8D46-A29B-86ED924E8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AD30B3-BEF7-4811-A31B-140BED0FA4E8}" type="slidenum">
              <a:rPr lang="de-AT" smtClean="0"/>
              <a:t>9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63624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</Words>
  <Application>Microsoft Office PowerPoint</Application>
  <PresentationFormat>Widescreen</PresentationFormat>
  <Paragraphs>64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T1-weighted MRI</vt:lpstr>
      <vt:lpstr>T1-weighted contrast</vt:lpstr>
      <vt:lpstr>T1-weighted contrast</vt:lpstr>
      <vt:lpstr>T1-weighted scans in cognitive and clinical neuroscience</vt:lpstr>
      <vt:lpstr>What are they good for?</vt:lpstr>
      <vt:lpstr>T1-weighted scans in cognitive and clinical neuroscience</vt:lpstr>
      <vt:lpstr>PowerPoint Presentation</vt:lpstr>
      <vt:lpstr>PowerPoint Presentation</vt:lpstr>
      <vt:lpstr>Typical structural T1w parameters</vt:lpstr>
      <vt:lpstr>FreeSurfer recon-all</vt:lpstr>
      <vt:lpstr>PowerPoint Presentation</vt:lpstr>
      <vt:lpstr>PowerPoint Presentation</vt:lpstr>
      <vt:lpstr>Group 1: morphometry with FreeSurfer</vt:lpstr>
      <vt:lpstr>Myelin mapping</vt:lpstr>
      <vt:lpstr>Intracortical myelin</vt:lpstr>
      <vt:lpstr>Group 2: Myelin quantification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T1-weighted MRI</dc:title>
  <dc:creator>Zaretskaya, Natalia (natalia.zaretskaya@uni-graz.at)</dc:creator>
  <cp:lastModifiedBy>Zaretskaya, Natalia (natalia.zaretskaya@uni-graz.at)</cp:lastModifiedBy>
  <cp:revision>1</cp:revision>
  <dcterms:created xsi:type="dcterms:W3CDTF">2023-03-14T14:40:29Z</dcterms:created>
  <dcterms:modified xsi:type="dcterms:W3CDTF">2023-03-14T14:40:53Z</dcterms:modified>
</cp:coreProperties>
</file>

<file path=docProps/thumbnail.jpeg>
</file>